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60" r:id="rId4"/>
    <p:sldId id="768" r:id="rId5"/>
    <p:sldId id="769" r:id="rId6"/>
    <p:sldId id="772" r:id="rId7"/>
    <p:sldId id="774" r:id="rId8"/>
    <p:sldId id="763" r:id="rId9"/>
    <p:sldId id="775" r:id="rId10"/>
    <p:sldId id="776" r:id="rId11"/>
    <p:sldId id="777" r:id="rId12"/>
    <p:sldId id="779" r:id="rId13"/>
    <p:sldId id="778" r:id="rId14"/>
    <p:sldId id="781" r:id="rId15"/>
    <p:sldId id="782" r:id="rId16"/>
    <p:sldId id="771" r:id="rId17"/>
    <p:sldId id="274" r:id="rId18"/>
    <p:sldId id="298" r:id="rId19"/>
    <p:sldId id="29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3A67319-33B4-4D46-B978-6B542DF8D0FB}"/>
    <pc:docChg chg="modSld">
      <pc:chgData name="Wittman, Barry" userId="bff186cd-6ce8-41ba-8e8c-e85cdef216de" providerId="ADAL" clId="{83A67319-33B4-4D46-B978-6B542DF8D0FB}" dt="2025-04-01T19:13:45.025" v="19" actId="20577"/>
      <pc:docMkLst>
        <pc:docMk/>
      </pc:docMkLst>
      <pc:sldChg chg="modSp">
        <pc:chgData name="Wittman, Barry" userId="bff186cd-6ce8-41ba-8e8c-e85cdef216de" providerId="ADAL" clId="{83A67319-33B4-4D46-B978-6B542DF8D0FB}" dt="2025-04-01T19:12:59.662" v="0" actId="1035"/>
        <pc:sldMkLst>
          <pc:docMk/>
          <pc:sldMk cId="2799982674" sldId="763"/>
        </pc:sldMkLst>
        <pc:spChg chg="mod">
          <ac:chgData name="Wittman, Barry" userId="bff186cd-6ce8-41ba-8e8c-e85cdef216de" providerId="ADAL" clId="{83A67319-33B4-4D46-B978-6B542DF8D0FB}" dt="2025-04-01T19:12:59.662" v="0" actId="1035"/>
          <ac:spMkLst>
            <pc:docMk/>
            <pc:sldMk cId="2799982674" sldId="763"/>
            <ac:spMk id="4" creationId="{4A887A85-0062-4AD7-AC50-ED90E0835047}"/>
          </ac:spMkLst>
        </pc:spChg>
      </pc:sldChg>
      <pc:sldChg chg="modSp">
        <pc:chgData name="Wittman, Barry" userId="bff186cd-6ce8-41ba-8e8c-e85cdef216de" providerId="ADAL" clId="{83A67319-33B4-4D46-B978-6B542DF8D0FB}" dt="2025-04-01T19:13:45.025" v="19" actId="20577"/>
        <pc:sldMkLst>
          <pc:docMk/>
          <pc:sldMk cId="720492333" sldId="771"/>
        </pc:sldMkLst>
        <pc:spChg chg="mod">
          <ac:chgData name="Wittman, Barry" userId="bff186cd-6ce8-41ba-8e8c-e85cdef216de" providerId="ADAL" clId="{83A67319-33B4-4D46-B978-6B542DF8D0FB}" dt="2025-04-01T19:13:45.025" v="19" actId="20577"/>
          <ac:spMkLst>
            <pc:docMk/>
            <pc:sldMk cId="720492333" sldId="771"/>
            <ac:spMk id="2" creationId="{9B9674B1-3A2A-4054-9EC1-8C3524CB22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–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39CB-DA3E-4D6B-BD7D-CE7211B2D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 merge sort visualized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AC7EA-28B3-469C-9F79-2912A327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/>
          <a:lstStyle/>
          <a:p>
            <a:r>
              <a:rPr lang="en-US" dirty="0"/>
              <a:t>Each thread is assigned a section of an array and sorts 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Since there's no overlap, each thread can work independently</a:t>
            </a:r>
          </a:p>
          <a:p>
            <a:r>
              <a:rPr lang="en-US" dirty="0"/>
              <a:t>After sorting, all threads wait on a barrier to be sure that every thread has finished sorting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E786A00-3BA3-4C04-B094-5E746B8F6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357350"/>
              </p:ext>
            </p:extLst>
          </p:nvPr>
        </p:nvGraphicFramePr>
        <p:xfrm>
          <a:off x="533400" y="2667000"/>
          <a:ext cx="10380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231395520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610005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9803099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64003286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57340307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208521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7999023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413113165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814572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60908130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3792693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79453381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94795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9789663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6179728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20190958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8691618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51231469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360606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26220722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499943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3078459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18640068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8453013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75642714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5092502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987956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36012058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62246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7548169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7776362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3420004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018567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2782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Threads</a:t>
                      </a: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40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59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0739E-0DAC-4B66-93BD-64167AE6D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merging visualized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F2AC2-AF90-4E40-BEF3-D485A3CBE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922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Threads can't merge the same parts of the array without causing race conditions</a:t>
            </a:r>
          </a:p>
          <a:p>
            <a:r>
              <a:rPr lang="en-US" dirty="0"/>
              <a:t>Half the threads merge with their neighbors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half of those merge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so on, until it's all merged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397873-D2C4-426D-98D7-F0B2B965F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514461"/>
              </p:ext>
            </p:extLst>
          </p:nvPr>
        </p:nvGraphicFramePr>
        <p:xfrm>
          <a:off x="533400" y="2438400"/>
          <a:ext cx="10380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231395520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610005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9803099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64003286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57340307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208521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7999023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413113165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814572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60908130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3792693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79453381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94795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9789663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6179728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20190958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8691618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51231469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360606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26220722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499943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3078459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18640068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8453013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75642714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5092502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987956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36012058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62246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7548169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7776362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3420004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018567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2782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Threads</a:t>
                      </a: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4013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C37215-2EBC-4422-A10E-8D5D6D19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618577"/>
              </p:ext>
            </p:extLst>
          </p:nvPr>
        </p:nvGraphicFramePr>
        <p:xfrm>
          <a:off x="533400" y="3810000"/>
          <a:ext cx="10380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231395520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610005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9803099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64003286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57340307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208521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7999023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413113165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814572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60908130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3792693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79453381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94795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9789663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6179728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20190958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8691618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51231469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360606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26220722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499943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3078459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18640068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8453013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75642714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5092502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987956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36012058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62246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7548169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7776362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3420004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018567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2782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Threads</a:t>
                      </a: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4013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974276-6A51-4FCD-88D3-B29B094B2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97183"/>
              </p:ext>
            </p:extLst>
          </p:nvPr>
        </p:nvGraphicFramePr>
        <p:xfrm>
          <a:off x="533400" y="5181600"/>
          <a:ext cx="103807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231395520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610005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9803099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64003286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57340307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208521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7999023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413113165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07814572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60908130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3792693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79453381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794795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97896636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96179728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201909582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8691618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51231469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360606493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26220722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499943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3078459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186400688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8453013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75642714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95092502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09879564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360120589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146224631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75481697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877763625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2934200040"/>
                    </a:ext>
                  </a:extLst>
                </a:gridCol>
                <a:gridCol w="293284">
                  <a:extLst>
                    <a:ext uri="{9D8B030D-6E8A-4147-A177-3AD203B41FA5}">
                      <a16:colId xmlns:a16="http://schemas.microsoft.com/office/drawing/2014/main" val="360185672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2782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Threads</a:t>
                      </a:r>
                    </a:p>
                  </a:txBody>
                  <a:tcPr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140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81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FAF9-D54B-4C83-93A7-73C31261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 merge sort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2A3B7-1434-4DB0-AD0E-0D9807F2B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5272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Here are some defined constants and the input structure the threads will use to do the merge sort</a:t>
            </a:r>
          </a:p>
          <a:p>
            <a:r>
              <a:rPr lang="en-US" dirty="0"/>
              <a:t>Note that the number of threads evenly divides the array length and is a power of 2, to keep everything simple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7A00D6-2F36-437E-A42F-2AAF64330C79}"/>
              </a:ext>
            </a:extLst>
          </p:cNvPr>
          <p:cNvSpPr/>
          <p:nvPr/>
        </p:nvSpPr>
        <p:spPr>
          <a:xfrm>
            <a:off x="609600" y="3027921"/>
            <a:ext cx="10972800" cy="342649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THREADS 8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 (1024*1024)</a:t>
            </a:r>
          </a:p>
          <a:p>
            <a:endParaRPr lang="en-US" sz="24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pthread_barrier_t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*barrier;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*array;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*scratch;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11641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D78FA-EDBB-423C-97BF-A9149D89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 merge sort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6B8D9-9CA3-40B1-991B-840CA7407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0393"/>
            <a:ext cx="10972800" cy="434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Here's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for the threaded merge sort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E0AF16-C8FF-4DFE-92CB-842B055CFC76}"/>
              </a:ext>
            </a:extLst>
          </p:cNvPr>
          <p:cNvSpPr/>
          <p:nvPr/>
        </p:nvSpPr>
        <p:spPr>
          <a:xfrm>
            <a:off x="609600" y="1905000"/>
            <a:ext cx="10972800" cy="487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threads[THREADS];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[THREADS];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array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* SIZE);  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array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scratch = malloc(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* SIZE);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Merge sort needs a scratch array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(time(NULL));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SIZE;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array[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rand();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pthread_barrier_t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barrier;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pthread_barrier_init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(&amp;barrier, NULL, THREADS);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barrier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THREADS;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].id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].barrier = &amp;barrier;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].array = array;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].scratch = scratch;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].length = SIZE;  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].threads = THREADS;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NULL, sorting, &amp;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THREADS;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pthread_barrier_destroy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(&amp;barrier);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(array);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free (scratch);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660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D78FA-EDBB-423C-97BF-A9149D89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 merge sort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6B8D9-9CA3-40B1-991B-840CA7407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4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thread itself is more complex than what we've done before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E0AF16-C8FF-4DFE-92CB-842B055CFC76}"/>
              </a:ext>
            </a:extLst>
          </p:cNvPr>
          <p:cNvSpPr/>
          <p:nvPr/>
        </p:nvSpPr>
        <p:spPr>
          <a:xfrm>
            <a:off x="609600" y="2034808"/>
            <a:ext cx="10972800" cy="45945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sorting(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input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stride = input-&gt;length / input-&gt;threads; 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start = stride * input-&gt;id;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 =   start + stride;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merge_sort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(start, end, input-&gt;array, input-&gt;scratch);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pthread_barrier_wait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(input-&gt;barrier);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threads to finish sorting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multiple = 2;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(multiple &lt;= input-&gt;threads) {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Threaded merge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(input-&gt;id % multiple == 0)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aStart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start;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aStart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(stride * multiple / 2);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bStart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bStart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(stride * multiple / 2);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merge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aStart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bStart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input-&gt;array, input-&gt;scratch);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pthread_barrier_wait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(input-&gt;barrier);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multiple *= 2;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30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7C281-D023-4E2C-846C-8E41EECD7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89641-864C-4D44-874A-6B02D7E6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Although the threading part is done, we can still do the other two methods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Recursively merge sorts the contents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dirty="0"/>
              <a:t>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  <a:r>
              <a:rPr lang="en-US" dirty="0"/>
              <a:t> up to (but not including)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dirty="0"/>
              <a:t>,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scratch</a:t>
            </a:r>
            <a:r>
              <a:rPr lang="en-US" dirty="0"/>
              <a:t> as extra space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Merges sorted values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aStart</a:t>
            </a:r>
            <a:r>
              <a:rPr lang="en-US" dirty="0"/>
              <a:t> up to (but not including)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aEnd</a:t>
            </a:r>
            <a:r>
              <a:rPr lang="en-US" dirty="0"/>
              <a:t> with sorted values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bStart</a:t>
            </a:r>
            <a:r>
              <a:rPr lang="en-US" dirty="0"/>
              <a:t> up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bEnd</a:t>
            </a:r>
            <a:r>
              <a:rPr lang="en-US" dirty="0"/>
              <a:t>, using scratch as extra space</a:t>
            </a:r>
          </a:p>
          <a:p>
            <a:pPr lvl="1"/>
            <a:r>
              <a:rPr lang="en-US" dirty="0"/>
              <a:t>Note that the range from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aStart</a:t>
            </a:r>
            <a:r>
              <a:rPr lang="en-US" dirty="0"/>
              <a:t> up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bEnd</a:t>
            </a:r>
            <a:r>
              <a:rPr lang="en-US" dirty="0"/>
              <a:t> is expected to be contiguous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AA8F34-F9A4-4FEA-83FD-76674AA7D013}"/>
              </a:ext>
            </a:extLst>
          </p:cNvPr>
          <p:cNvSpPr txBox="1">
            <a:spLocks/>
          </p:cNvSpPr>
          <p:nvPr/>
        </p:nvSpPr>
        <p:spPr>
          <a:xfrm>
            <a:off x="320103" y="2667000"/>
            <a:ext cx="112014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merge_sort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end,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scratch[])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42E538E-D614-4B01-BA05-28348E426695}"/>
              </a:ext>
            </a:extLst>
          </p:cNvPr>
          <p:cNvSpPr txBox="1">
            <a:spLocks/>
          </p:cNvSpPr>
          <p:nvPr/>
        </p:nvSpPr>
        <p:spPr>
          <a:xfrm>
            <a:off x="304800" y="4419600"/>
            <a:ext cx="112014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merge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aStart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aEnd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bStart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bEnd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scratch[])</a:t>
            </a:r>
          </a:p>
        </p:txBody>
      </p:sp>
    </p:spTree>
    <p:extLst>
      <p:ext uri="{BB962C8B-B14F-4D97-AF65-F5344CB8AC3E}">
        <p14:creationId xmlns:p14="http://schemas.microsoft.com/office/powerpoint/2010/main" val="264339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74B1-3A2A-4054-9EC1-8C3524CB2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B15A4-281F-49F7-AF05-3704EC9F12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92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 variables</a:t>
            </a:r>
          </a:p>
          <a:p>
            <a:r>
              <a:rPr lang="en-US" dirty="0"/>
              <a:t>Deadlock</a:t>
            </a:r>
          </a:p>
          <a:p>
            <a:r>
              <a:rPr lang="en-US" dirty="0"/>
              <a:t>Synchronization design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3</a:t>
            </a:r>
          </a:p>
          <a:p>
            <a:r>
              <a:rPr lang="en-US" dirty="0"/>
              <a:t>Read sections 7.6, 7.7, 8.1, and 8.2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Semaphores</a:t>
            </a:r>
          </a:p>
          <a:p>
            <a:pPr lvl="1"/>
            <a:r>
              <a:rPr lang="en-US" dirty="0"/>
              <a:t>Signaling</a:t>
            </a:r>
          </a:p>
          <a:p>
            <a:pPr lvl="1"/>
            <a:r>
              <a:rPr lang="en-US" dirty="0"/>
              <a:t>Mutual exclusion</a:t>
            </a:r>
          </a:p>
          <a:p>
            <a:pPr lvl="1"/>
            <a:r>
              <a:rPr lang="en-US" dirty="0"/>
              <a:t>Multiplexing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3187-74CB-4A4F-BC48-773BAEBC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3941C-AB08-43EE-B972-19C55EA13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8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CF3376-540B-42EE-8531-2C744E59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274564-79AC-42DB-91DC-A46DE39FA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Sometimes a bunch of threads are working on a task that has phases</a:t>
            </a:r>
          </a:p>
          <a:p>
            <a:r>
              <a:rPr lang="en-US" dirty="0"/>
              <a:t>We want to guarantee that all threads have finished Phase 1 before moving on to Phase 2</a:t>
            </a:r>
          </a:p>
          <a:p>
            <a:r>
              <a:rPr lang="en-US" dirty="0"/>
              <a:t>To guarantee this, we can use </a:t>
            </a:r>
            <a:r>
              <a:rPr lang="en-US" b="1" dirty="0"/>
              <a:t>barriers</a:t>
            </a:r>
          </a:p>
          <a:p>
            <a:r>
              <a:rPr lang="en-US" dirty="0"/>
              <a:t>A barrier prevents threads from continuing unless </a:t>
            </a:r>
            <a:r>
              <a:rPr lang="en-US" b="1" i="1" dirty="0"/>
              <a:t>k</a:t>
            </a:r>
            <a:r>
              <a:rPr lang="en-US" dirty="0"/>
              <a:t> threads have reached it</a:t>
            </a:r>
          </a:p>
          <a:p>
            <a:pPr lvl="1"/>
            <a:r>
              <a:rPr lang="en-US" dirty="0"/>
              <a:t>It's common for </a:t>
            </a:r>
            <a:r>
              <a:rPr lang="en-US" b="1" i="1" dirty="0"/>
              <a:t>k</a:t>
            </a:r>
            <a:r>
              <a:rPr lang="en-US" dirty="0"/>
              <a:t> to be the total number of threads</a:t>
            </a:r>
          </a:p>
          <a:p>
            <a:pPr lvl="1"/>
            <a:r>
              <a:rPr lang="en-US" dirty="0"/>
              <a:t>Sometimes, however, the calculation is fine as long as at least </a:t>
            </a:r>
            <a:r>
              <a:rPr lang="en-US" b="1" i="1" dirty="0"/>
              <a:t>k</a:t>
            </a:r>
            <a:r>
              <a:rPr lang="en-US" dirty="0"/>
              <a:t> are done</a:t>
            </a:r>
          </a:p>
          <a:p>
            <a:r>
              <a:rPr lang="en-US" dirty="0"/>
              <a:t>It's possible to do this kind of coordination with semaphores, but it's hard to get it exactly right</a:t>
            </a:r>
          </a:p>
        </p:txBody>
      </p:sp>
    </p:spTree>
    <p:extLst>
      <p:ext uri="{BB962C8B-B14F-4D97-AF65-F5344CB8AC3E}">
        <p14:creationId xmlns:p14="http://schemas.microsoft.com/office/powerpoint/2010/main" val="286480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3ED36-A9FE-48A9-9B9A-C3ECADD3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28543-8C81-480A-B37E-0893303D4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Self-driving cars solve a very difficult problem</a:t>
            </a:r>
          </a:p>
          <a:p>
            <a:pPr lvl="1"/>
            <a:r>
              <a:rPr lang="en-US" dirty="0"/>
              <a:t>Adjustments have to be made based on sensor data like cameras and GPS</a:t>
            </a:r>
          </a:p>
          <a:p>
            <a:pPr lvl="1"/>
            <a:r>
              <a:rPr lang="en-US" dirty="0"/>
              <a:t>Planning has to be done based on internally stored map data</a:t>
            </a:r>
          </a:p>
          <a:p>
            <a:pPr lvl="1"/>
            <a:r>
              <a:rPr lang="en-US" dirty="0"/>
              <a:t>Marrying together the planning with ever-changing data is something that computers are not very good at</a:t>
            </a:r>
          </a:p>
          <a:p>
            <a:r>
              <a:rPr lang="en-US" dirty="0"/>
              <a:t>We might need data from several different threads to be gathered before we're ready to do the next phase of planning</a:t>
            </a:r>
          </a:p>
          <a:p>
            <a:r>
              <a:rPr lang="en-US" dirty="0"/>
              <a:t>A barrier might be the right tool to make sure that enough threads are ready</a:t>
            </a:r>
          </a:p>
          <a:p>
            <a:r>
              <a:rPr lang="en-US" dirty="0"/>
              <a:t>The barrier might not even require all the threads, since it might be better to make decisions </a:t>
            </a:r>
            <a:r>
              <a:rPr lang="en-US" i="1" dirty="0"/>
              <a:t>now</a:t>
            </a:r>
            <a:r>
              <a:rPr lang="en-US" dirty="0"/>
              <a:t> based on sensor data from 5 out of 7 sensors than to wait</a:t>
            </a:r>
          </a:p>
        </p:txBody>
      </p:sp>
    </p:spTree>
    <p:extLst>
      <p:ext uri="{BB962C8B-B14F-4D97-AF65-F5344CB8AC3E}">
        <p14:creationId xmlns:p14="http://schemas.microsoft.com/office/powerpoint/2010/main" val="161058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9C38-EDB7-4689-9570-42804831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6031-3923-4E18-9F93-364704A8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83040"/>
            <a:ext cx="10972800" cy="4470160"/>
          </a:xfrm>
        </p:spPr>
        <p:txBody>
          <a:bodyPr>
            <a:normAutofit lnSpcReduction="10000"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Create a barrier with the attributes given (often NULL) and the count of threads blocked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Free up the resources associated with a barrier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Wait on a barrier until enough threads reach 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887A85-0062-4AD7-AC50-ED90E0835047}"/>
              </a:ext>
            </a:extLst>
          </p:cNvPr>
          <p:cNvSpPr txBox="1">
            <a:spLocks/>
          </p:cNvSpPr>
          <p:nvPr/>
        </p:nvSpPr>
        <p:spPr>
          <a:xfrm>
            <a:off x="320103" y="1600200"/>
            <a:ext cx="112014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pthread_barrier_init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*barrier, const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pthread_barrierattr_t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count);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193A4F-0E6F-45F6-A918-82027BE0B2A3}"/>
              </a:ext>
            </a:extLst>
          </p:cNvPr>
          <p:cNvSpPr txBox="1">
            <a:spLocks/>
          </p:cNvSpPr>
          <p:nvPr/>
        </p:nvSpPr>
        <p:spPr>
          <a:xfrm>
            <a:off x="304800" y="38862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pthread_barrier_destroy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*barrier);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CD970EC-350F-45AA-8F40-35FE1BE7F873}"/>
              </a:ext>
            </a:extLst>
          </p:cNvPr>
          <p:cNvSpPr txBox="1">
            <a:spLocks/>
          </p:cNvSpPr>
          <p:nvPr/>
        </p:nvSpPr>
        <p:spPr>
          <a:xfrm>
            <a:off x="304800" y="51816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pthread_barrier_wait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pthread_barrier_t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*barrier);</a:t>
            </a:r>
          </a:p>
        </p:txBody>
      </p:sp>
    </p:spTree>
    <p:extLst>
      <p:ext uri="{BB962C8B-B14F-4D97-AF65-F5344CB8AC3E}">
        <p14:creationId xmlns:p14="http://schemas.microsoft.com/office/powerpoint/2010/main" val="279998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6BAE7-5E05-45ED-B520-2A7CA3067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B8033-F780-4404-861C-054A4B247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can imagine a threaded merge sort that works in this way:</a:t>
            </a:r>
          </a:p>
          <a:p>
            <a:pPr lvl="1"/>
            <a:r>
              <a:rPr lang="en-US" dirty="0"/>
              <a:t>Each thread is assigned a section of the array to sort</a:t>
            </a:r>
          </a:p>
          <a:p>
            <a:pPr lvl="1"/>
            <a:r>
              <a:rPr lang="en-US" dirty="0"/>
              <a:t>Each thread uses merge sort to sort that part of the array</a:t>
            </a:r>
          </a:p>
          <a:p>
            <a:pPr lvl="1"/>
            <a:r>
              <a:rPr lang="en-US" dirty="0"/>
              <a:t>All threads wait on a barrier</a:t>
            </a:r>
          </a:p>
          <a:p>
            <a:r>
              <a:rPr lang="en-US" dirty="0"/>
              <a:t>Then</a:t>
            </a:r>
          </a:p>
          <a:p>
            <a:pPr lvl="1"/>
            <a:r>
              <a:rPr lang="en-US" dirty="0"/>
              <a:t>Even numbered threads merge together their section with the neighboring section</a:t>
            </a:r>
          </a:p>
          <a:p>
            <a:pPr lvl="1"/>
            <a:r>
              <a:rPr lang="en-US" dirty="0"/>
              <a:t>Threads that are multiples of four merge together double sections with other double sections</a:t>
            </a:r>
          </a:p>
          <a:p>
            <a:pPr lvl="1"/>
            <a:r>
              <a:rPr lang="en-US" dirty="0"/>
              <a:t>Threads that are multiples of eight merge together quadruple sections with other quadruple sections</a:t>
            </a:r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8878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14507</TotalTime>
  <Words>1250</Words>
  <Application>Microsoft Office PowerPoint</Application>
  <PresentationFormat>Widescreen</PresentationFormat>
  <Paragraphs>189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3</vt:lpstr>
      <vt:lpstr>Barriers</vt:lpstr>
      <vt:lpstr>Barriers</vt:lpstr>
      <vt:lpstr>Barrier example</vt:lpstr>
      <vt:lpstr>Barrier functions</vt:lpstr>
      <vt:lpstr>Merge sort</vt:lpstr>
      <vt:lpstr>Threaded merge sort visualized</vt:lpstr>
      <vt:lpstr>Final merging visualized</vt:lpstr>
      <vt:lpstr>Threaded merge sort in code</vt:lpstr>
      <vt:lpstr>Threaded merge sort in code</vt:lpstr>
      <vt:lpstr>Threaded merge sort in code</vt:lpstr>
      <vt:lpstr>Programming practice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1499</cp:revision>
  <dcterms:created xsi:type="dcterms:W3CDTF">2009-08-24T20:26:10Z</dcterms:created>
  <dcterms:modified xsi:type="dcterms:W3CDTF">2025-04-01T19:13:45Z</dcterms:modified>
</cp:coreProperties>
</file>